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Lobster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obster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950bfec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c950bfec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c950bfec4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c950bfec4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950bfec4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950bfec4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c950bfec4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c950bfec4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950bfec4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950bfec4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c950bfec4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c950bfec4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mailto:suyash.gupta@berkeley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gif"/><Relationship Id="rId5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Relationship Id="rId4" Type="http://schemas.openxmlformats.org/officeDocument/2006/relationships/image" Target="../media/image7.gif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4308375"/>
            <a:ext cx="85206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(Warning: Suyash has been selling BFT since 2022. Per hour rate to </a:t>
            </a:r>
            <a:r>
              <a:rPr b="1" lang="en" sz="13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increase</a:t>
            </a:r>
            <a:r>
              <a:rPr b="1" lang="en" sz="13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soon. Hiring organizations may get a discount.)</a:t>
            </a:r>
            <a:endParaRPr b="1" sz="13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75" y="0"/>
            <a:ext cx="7870450" cy="21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278600" y="2515875"/>
            <a:ext cx="3979200" cy="16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By</a:t>
            </a:r>
            <a:endParaRPr b="1" sz="1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Suyash Gupta, UC Berkeley</a:t>
            </a:r>
            <a:endParaRPr b="1" sz="1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For more </a:t>
            </a:r>
            <a:r>
              <a:rPr b="1" lang="en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inquiries</a:t>
            </a:r>
            <a:r>
              <a:rPr b="1" lang="en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b="1" sz="1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Twitter: gupta-suyash</a:t>
            </a:r>
            <a:endParaRPr b="1" sz="1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Email: </a:t>
            </a:r>
            <a:r>
              <a:rPr b="1" lang="en" sz="16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suyash.gupta@berkeley.edu</a:t>
            </a:r>
            <a:endParaRPr b="1" sz="1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57350" y="702750"/>
            <a:ext cx="88293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Byzantine   Fault   Tolerance</a:t>
            </a:r>
            <a:endParaRPr b="1" sz="4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875" y="143575"/>
            <a:ext cx="1146434" cy="7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275" y="1612600"/>
            <a:ext cx="1467826" cy="14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749400" y="3783700"/>
            <a:ext cx="76452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Overlooked Sibling of Crash Fault Tolerant Protocols like Paxos</a:t>
            </a:r>
            <a:endParaRPr b="1" sz="2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5397800" y="3281550"/>
            <a:ext cx="3725400" cy="16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Le me:</a:t>
            </a:r>
            <a:endParaRPr b="1" sz="20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Convincing people why BFT protocols are useful.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70" name="Google Shape;70;p15"/>
          <p:cNvGrpSpPr/>
          <p:nvPr/>
        </p:nvGrpSpPr>
        <p:grpSpPr>
          <a:xfrm>
            <a:off x="5811050" y="367388"/>
            <a:ext cx="2746501" cy="2612252"/>
            <a:chOff x="6300575" y="403575"/>
            <a:chExt cx="2746501" cy="2612252"/>
          </a:xfrm>
        </p:grpSpPr>
        <p:pic>
          <p:nvPicPr>
            <p:cNvPr id="71" name="Google Shape;7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0575" y="403575"/>
              <a:ext cx="2746501" cy="2612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6900" y="556450"/>
              <a:ext cx="681449" cy="8525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00" y="274925"/>
            <a:ext cx="2746499" cy="279718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388800" y="3281550"/>
            <a:ext cx="3129000" cy="16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Le DB folks:</a:t>
            </a:r>
            <a:endParaRPr b="1" sz="20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Ignoring benefits of BFT consensus.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112475" y="158200"/>
            <a:ext cx="8880900" cy="16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BFT Consensus Fulfills desires of Consistent Replication under attack</a:t>
            </a:r>
            <a:endParaRPr b="1" sz="36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886450" y="2032050"/>
            <a:ext cx="3312900" cy="2319600"/>
          </a:xfrm>
          <a:prstGeom prst="can">
            <a:avLst>
              <a:gd fmla="val 25000" name="adj"/>
            </a:avLst>
          </a:prstGeom>
          <a:solidFill>
            <a:srgbClr val="B7B7B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00" y="2668600"/>
            <a:ext cx="2485201" cy="147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375" y="1867925"/>
            <a:ext cx="2387976" cy="233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800" y="2231874"/>
            <a:ext cx="1189125" cy="11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26225" y="1400250"/>
            <a:ext cx="30432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Attacks don’t happen.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112475" y="158200"/>
            <a:ext cx="8880900" cy="1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Common Myths About </a:t>
            </a:r>
            <a:r>
              <a:rPr b="1" lang="en" sz="36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BFT Consensus </a:t>
            </a:r>
            <a:endParaRPr b="1" sz="36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3595050" y="2574125"/>
            <a:ext cx="21075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High Latency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6659475" y="1400250"/>
            <a:ext cx="24885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Low Throughput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00" y="2007775"/>
            <a:ext cx="2219050" cy="19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813" y="1915550"/>
            <a:ext cx="2107624" cy="2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120" y="3184750"/>
            <a:ext cx="1795625" cy="12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254825" y="1239650"/>
            <a:ext cx="5111700" cy="19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eorgia"/>
              <a:buChar char="➢"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Single Round-trip Protocols.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eorgia"/>
              <a:buChar char="➢"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Parallel Consensus Protocols.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eorgia"/>
              <a:buChar char="➢"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Geo-Scale Consensus.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eorgia"/>
              <a:buChar char="➢"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Sharded-Replicated Consensus.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112475" y="158200"/>
            <a:ext cx="8880900" cy="1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State-of-the-Art</a:t>
            </a:r>
            <a:endParaRPr b="1" sz="36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025" y="1150675"/>
            <a:ext cx="2425800" cy="17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700" y="3527450"/>
            <a:ext cx="2251550" cy="126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275" y="3603650"/>
            <a:ext cx="2097000" cy="8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2086175" y="4500775"/>
            <a:ext cx="23235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 m</a:t>
            </a: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illion txns/s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112475" y="158200"/>
            <a:ext cx="88809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Satisfied Customers</a:t>
            </a:r>
            <a:endParaRPr b="1" sz="36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131550" y="959800"/>
            <a:ext cx="88809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o</a:t>
            </a:r>
            <a:r>
              <a:rPr b="1" lang="en" sz="2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f services provided BFT  (and Suyash)</a:t>
            </a:r>
            <a:endParaRPr b="1" sz="20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75" y="2153625"/>
            <a:ext cx="1401224" cy="18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00" y="2153625"/>
            <a:ext cx="1789650" cy="18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112475" y="4095150"/>
            <a:ext cx="2416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Natacha Crooks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UC Berkeley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3066425" y="4172600"/>
            <a:ext cx="29730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Mohammad Sadoghi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UC Davis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6171000" y="2812050"/>
            <a:ext cx="2973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And many more…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